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6DA916-796E-4019-90DA-EE920A39E3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>
    <p:fade/>
    <p:sndAc>
      <p:stSnd>
        <p:snd r:embed="rId1" name="click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C74737-64BE-41D5-BAA3-2EB293CD41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>
    <p:fade/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CE065A-49D2-4F3C-870B-3F8B84FBA9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>
    <p:fade/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75386-C44F-4B69-8905-00924F89F6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>
    <p:fade/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29A040-2438-4991-A109-25457C3D86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>
    <p:fade/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F39767-D710-4B48-A173-1E8498C751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>
    <p:fade/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59D55D-4BBD-470B-9BB0-2AE82BB378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>
    <p:fade/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5EC9D-95EF-4725-B76A-5557D4756D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>
    <p:fade/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10F702-4E31-4E9D-90E5-D0CE3422FB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>
    <p:fade/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75D1F8-A3FA-49BD-A2DE-3B83A9178D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>
    <p:fade/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62F84-1E00-4748-A297-996BBE639B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>
    <p:fade/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1575024-4253-48E6-8402-39AA72B34E1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 spd="slow" advClick="0">
    <p:fade/>
    <p:sndAc>
      <p:stSnd>
        <p:snd r:embed="rId13" name="click.wav"/>
      </p:stSnd>
    </p:sndAc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wmf"/><Relationship Id="rId4" Type="http://schemas.openxmlformats.org/officeDocument/2006/relationships/slide" Target="slide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wmf"/><Relationship Id="rId4" Type="http://schemas.openxmlformats.org/officeDocument/2006/relationships/slide" Target="slide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wmf"/><Relationship Id="rId4" Type="http://schemas.openxmlformats.org/officeDocument/2006/relationships/slide" Target="slide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wmf"/><Relationship Id="rId4" Type="http://schemas.openxmlformats.org/officeDocument/2006/relationships/slide" Target="slide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wmf"/><Relationship Id="rId4" Type="http://schemas.openxmlformats.org/officeDocument/2006/relationships/slide" Target="slide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wmf"/><Relationship Id="rId4" Type="http://schemas.openxmlformats.org/officeDocument/2006/relationships/slide" Target="slide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wmf"/><Relationship Id="rId4" Type="http://schemas.openxmlformats.org/officeDocument/2006/relationships/slide" Target="slide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wmf"/><Relationship Id="rId4" Type="http://schemas.openxmlformats.org/officeDocument/2006/relationships/slide" Target="slide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wmf"/><Relationship Id="rId5" Type="http://schemas.openxmlformats.org/officeDocument/2006/relationships/slide" Target="slide20.xml"/><Relationship Id="rId4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slide" Target="slide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wmf"/><Relationship Id="rId4" Type="http://schemas.openxmlformats.org/officeDocument/2006/relationships/slide" Target="slid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wmf"/><Relationship Id="rId4" Type="http://schemas.openxmlformats.org/officeDocument/2006/relationships/slide" Target="slide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wmf"/><Relationship Id="rId4" Type="http://schemas.openxmlformats.org/officeDocument/2006/relationships/slide" Target="slide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wmf"/><Relationship Id="rId4" Type="http://schemas.openxmlformats.org/officeDocument/2006/relationships/slide" Target="slide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wmf"/><Relationship Id="rId4" Type="http://schemas.openxmlformats.org/officeDocument/2006/relationships/slide" Target="slide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wmf"/><Relationship Id="rId4" Type="http://schemas.openxmlformats.org/officeDocument/2006/relationships/slide" Target="slide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wmf"/><Relationship Id="rId4" Type="http://schemas.openxmlformats.org/officeDocument/2006/relationships/slide" Target="slide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wmf"/><Relationship Id="rId4" Type="http://schemas.openxmlformats.org/officeDocument/2006/relationships/slide" Target="slide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wmf"/><Relationship Id="rId4" Type="http://schemas.openxmlformats.org/officeDocument/2006/relationships/slide" Target="slide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8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/>
              <a:t>Potential or Kinetic Energy: </a:t>
            </a:r>
            <a:br>
              <a:rPr lang="en-US"/>
            </a:br>
            <a:r>
              <a:rPr lang="en-US"/>
              <a:t>Do You Know the Difference?</a:t>
            </a:r>
          </a:p>
        </p:txBody>
      </p:sp>
      <p:pic>
        <p:nvPicPr>
          <p:cNvPr id="74760" name="Picture 8" descr="MCBS02090_0000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971800" y="2286000"/>
            <a:ext cx="2971800" cy="3408363"/>
          </a:xfrm>
        </p:spPr>
      </p:pic>
      <p:sp>
        <p:nvSpPr>
          <p:cNvPr id="74761" name="AutoShape 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638800"/>
            <a:ext cx="1143000" cy="914400"/>
          </a:xfrm>
          <a:prstGeom prst="actionButtonHome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2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3" name="Text Box 11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Continue</a:t>
            </a:r>
          </a:p>
        </p:txBody>
      </p:sp>
      <p:sp>
        <p:nvSpPr>
          <p:cNvPr id="74764" name="Text Box 12"/>
          <p:cNvSpPr txBox="1">
            <a:spLocks noChangeArrowheads="1"/>
          </p:cNvSpPr>
          <p:nvPr/>
        </p:nvSpPr>
        <p:spPr bwMode="auto">
          <a:xfrm>
            <a:off x="1524000" y="6096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Home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638800"/>
            <a:ext cx="1143000" cy="914400"/>
          </a:xfrm>
          <a:prstGeom prst="actionButtonHome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65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66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716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Potential Energy</a:t>
            </a:r>
          </a:p>
        </p:txBody>
      </p:sp>
      <p:sp>
        <p:nvSpPr>
          <p:cNvPr id="92167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244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Kinetic Energy</a:t>
            </a:r>
          </a:p>
        </p:txBody>
      </p:sp>
      <p:sp>
        <p:nvSpPr>
          <p:cNvPr id="92168" name="Rectangle 8"/>
          <p:cNvSpPr>
            <a:spLocks noChangeArrowheads="1"/>
          </p:cNvSpPr>
          <p:nvPr/>
        </p:nvSpPr>
        <p:spPr bwMode="auto">
          <a:xfrm>
            <a:off x="1371600" y="6096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Which energy type?</a:t>
            </a:r>
          </a:p>
          <a:p>
            <a:pPr>
              <a:spcBef>
                <a:spcPct val="20000"/>
              </a:spcBef>
            </a:pPr>
            <a:r>
              <a:rPr lang="en-US" sz="3200"/>
              <a:t>Glucose stored in plants as a result of photosynthesis</a:t>
            </a:r>
          </a:p>
        </p:txBody>
      </p:sp>
      <p:pic>
        <p:nvPicPr>
          <p:cNvPr id="92169" name="Picture 9" descr="MCj0136215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4876800"/>
            <a:ext cx="1509713" cy="1531938"/>
          </a:xfrm>
          <a:prstGeom prst="rect">
            <a:avLst/>
          </a:prstGeom>
          <a:noFill/>
        </p:spPr>
      </p:pic>
      <p:sp>
        <p:nvSpPr>
          <p:cNvPr id="92170" name="Text Box 10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Continue</a:t>
            </a:r>
          </a:p>
        </p:txBody>
      </p:sp>
      <p:sp>
        <p:nvSpPr>
          <p:cNvPr id="92171" name="Text Box 11"/>
          <p:cNvSpPr txBox="1">
            <a:spLocks noChangeArrowheads="1"/>
          </p:cNvSpPr>
          <p:nvPr/>
        </p:nvSpPr>
        <p:spPr bwMode="auto">
          <a:xfrm>
            <a:off x="1524000" y="6096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Home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638800"/>
            <a:ext cx="1143000" cy="914400"/>
          </a:xfrm>
          <a:prstGeom prst="actionButtonHome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89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9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716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Potential Energy</a:t>
            </a:r>
          </a:p>
        </p:txBody>
      </p:sp>
      <p:sp>
        <p:nvSpPr>
          <p:cNvPr id="93191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244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Kinetic Energy</a:t>
            </a:r>
          </a:p>
        </p:txBody>
      </p:sp>
      <p:sp>
        <p:nvSpPr>
          <p:cNvPr id="93192" name="Rectangle 8"/>
          <p:cNvSpPr>
            <a:spLocks noChangeArrowheads="1"/>
          </p:cNvSpPr>
          <p:nvPr/>
        </p:nvSpPr>
        <p:spPr bwMode="auto">
          <a:xfrm>
            <a:off x="1371600" y="6096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Which energy type?</a:t>
            </a:r>
          </a:p>
          <a:p>
            <a:pPr>
              <a:spcBef>
                <a:spcPct val="20000"/>
              </a:spcBef>
            </a:pPr>
            <a:r>
              <a:rPr lang="en-US" sz="3200"/>
              <a:t>An ant crawling across a sandwich at a picnic</a:t>
            </a:r>
          </a:p>
        </p:txBody>
      </p:sp>
      <p:pic>
        <p:nvPicPr>
          <p:cNvPr id="93194" name="Picture 10" descr="MCj0346893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5029200"/>
            <a:ext cx="1827213" cy="1165225"/>
          </a:xfrm>
          <a:prstGeom prst="rect">
            <a:avLst/>
          </a:prstGeom>
          <a:noFill/>
        </p:spPr>
      </p:pic>
      <p:sp>
        <p:nvSpPr>
          <p:cNvPr id="93195" name="Text Box 11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Continue</a:t>
            </a:r>
          </a:p>
        </p:txBody>
      </p:sp>
      <p:sp>
        <p:nvSpPr>
          <p:cNvPr id="93196" name="Text Box 12"/>
          <p:cNvSpPr txBox="1">
            <a:spLocks noChangeArrowheads="1"/>
          </p:cNvSpPr>
          <p:nvPr/>
        </p:nvSpPr>
        <p:spPr bwMode="auto">
          <a:xfrm>
            <a:off x="1524000" y="6096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Home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638800"/>
            <a:ext cx="1143000" cy="914400"/>
          </a:xfrm>
          <a:prstGeom prst="actionButtonHome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13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1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716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Potential Energy</a:t>
            </a:r>
          </a:p>
        </p:txBody>
      </p:sp>
      <p:sp>
        <p:nvSpPr>
          <p:cNvPr id="94215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244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Kinetic Energy</a:t>
            </a:r>
          </a:p>
        </p:txBody>
      </p:sp>
      <p:sp>
        <p:nvSpPr>
          <p:cNvPr id="94216" name="Rectangle 8"/>
          <p:cNvSpPr>
            <a:spLocks noChangeArrowheads="1"/>
          </p:cNvSpPr>
          <p:nvPr/>
        </p:nvSpPr>
        <p:spPr bwMode="auto">
          <a:xfrm>
            <a:off x="1371600" y="6096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Which energy type?</a:t>
            </a:r>
          </a:p>
          <a:p>
            <a:pPr>
              <a:spcBef>
                <a:spcPct val="20000"/>
              </a:spcBef>
            </a:pPr>
            <a:r>
              <a:rPr lang="en-US" sz="3200"/>
              <a:t>A tennis racket about to crash down on a ball near the net</a:t>
            </a:r>
          </a:p>
        </p:txBody>
      </p:sp>
      <p:pic>
        <p:nvPicPr>
          <p:cNvPr id="94217" name="Picture 9" descr="MCj0398259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4953000"/>
            <a:ext cx="1536700" cy="1231900"/>
          </a:xfrm>
          <a:prstGeom prst="rect">
            <a:avLst/>
          </a:prstGeom>
          <a:noFill/>
        </p:spPr>
      </p:pic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Continue</a:t>
            </a:r>
          </a:p>
        </p:txBody>
      </p:sp>
      <p:sp>
        <p:nvSpPr>
          <p:cNvPr id="94219" name="Text Box 11"/>
          <p:cNvSpPr txBox="1">
            <a:spLocks noChangeArrowheads="1"/>
          </p:cNvSpPr>
          <p:nvPr/>
        </p:nvSpPr>
        <p:spPr bwMode="auto">
          <a:xfrm>
            <a:off x="1524000" y="6096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Home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638800"/>
            <a:ext cx="1143000" cy="914400"/>
          </a:xfrm>
          <a:prstGeom prst="actionButtonHome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237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23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716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Potential Energy</a:t>
            </a:r>
          </a:p>
        </p:txBody>
      </p:sp>
      <p:sp>
        <p:nvSpPr>
          <p:cNvPr id="95239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244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Kinetic Energy</a:t>
            </a:r>
          </a:p>
        </p:txBody>
      </p:sp>
      <p:sp>
        <p:nvSpPr>
          <p:cNvPr id="95240" name="Rectangle 8"/>
          <p:cNvSpPr>
            <a:spLocks noChangeArrowheads="1"/>
          </p:cNvSpPr>
          <p:nvPr/>
        </p:nvSpPr>
        <p:spPr bwMode="auto">
          <a:xfrm>
            <a:off x="1371600" y="6096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Which energy type?</a:t>
            </a:r>
          </a:p>
          <a:p>
            <a:pPr>
              <a:spcBef>
                <a:spcPct val="20000"/>
              </a:spcBef>
            </a:pPr>
            <a:r>
              <a:rPr lang="en-US" sz="3200"/>
              <a:t>An eyelash fluttering</a:t>
            </a:r>
          </a:p>
        </p:txBody>
      </p:sp>
      <p:pic>
        <p:nvPicPr>
          <p:cNvPr id="95241" name="Picture 9" descr="MCPE02737_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4953000"/>
            <a:ext cx="2832100" cy="1306513"/>
          </a:xfrm>
          <a:prstGeom prst="rect">
            <a:avLst/>
          </a:prstGeom>
          <a:noFill/>
        </p:spPr>
      </p:pic>
      <p:sp>
        <p:nvSpPr>
          <p:cNvPr id="95242" name="Text Box 10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Continue</a:t>
            </a:r>
          </a:p>
        </p:txBody>
      </p:sp>
      <p:sp>
        <p:nvSpPr>
          <p:cNvPr id="95243" name="Text Box 11"/>
          <p:cNvSpPr txBox="1">
            <a:spLocks noChangeArrowheads="1"/>
          </p:cNvSpPr>
          <p:nvPr/>
        </p:nvSpPr>
        <p:spPr bwMode="auto">
          <a:xfrm>
            <a:off x="1524000" y="6096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Home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638800"/>
            <a:ext cx="1143000" cy="914400"/>
          </a:xfrm>
          <a:prstGeom prst="actionButtonHome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261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26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716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Potential Energy</a:t>
            </a:r>
          </a:p>
        </p:txBody>
      </p:sp>
      <p:sp>
        <p:nvSpPr>
          <p:cNvPr id="96263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244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Kinetic Energy</a:t>
            </a:r>
          </a:p>
        </p:txBody>
      </p:sp>
      <p:sp>
        <p:nvSpPr>
          <p:cNvPr id="96264" name="Rectangle 8"/>
          <p:cNvSpPr>
            <a:spLocks noChangeArrowheads="1"/>
          </p:cNvSpPr>
          <p:nvPr/>
        </p:nvSpPr>
        <p:spPr bwMode="auto">
          <a:xfrm>
            <a:off x="1371600" y="6096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Which energy type?</a:t>
            </a:r>
          </a:p>
          <a:p>
            <a:pPr>
              <a:spcBef>
                <a:spcPct val="20000"/>
              </a:spcBef>
            </a:pPr>
            <a:r>
              <a:rPr lang="en-US" sz="3200"/>
              <a:t>Energy at rest</a:t>
            </a:r>
          </a:p>
        </p:txBody>
      </p:sp>
      <p:pic>
        <p:nvPicPr>
          <p:cNvPr id="96265" name="Picture 9" descr="MCj0407734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5029200"/>
            <a:ext cx="1073150" cy="1073150"/>
          </a:xfrm>
          <a:prstGeom prst="rect">
            <a:avLst/>
          </a:prstGeom>
          <a:noFill/>
        </p:spPr>
      </p:pic>
      <p:sp>
        <p:nvSpPr>
          <p:cNvPr id="96266" name="Text Box 10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Continue</a:t>
            </a:r>
          </a:p>
        </p:txBody>
      </p:sp>
      <p:sp>
        <p:nvSpPr>
          <p:cNvPr id="96267" name="Text Box 11"/>
          <p:cNvSpPr txBox="1">
            <a:spLocks noChangeArrowheads="1"/>
          </p:cNvSpPr>
          <p:nvPr/>
        </p:nvSpPr>
        <p:spPr bwMode="auto">
          <a:xfrm>
            <a:off x="1524000" y="6096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Home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638800"/>
            <a:ext cx="1143000" cy="914400"/>
          </a:xfrm>
          <a:prstGeom prst="actionButtonHome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5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6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716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Potential Energy</a:t>
            </a:r>
          </a:p>
        </p:txBody>
      </p:sp>
      <p:sp>
        <p:nvSpPr>
          <p:cNvPr id="97287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244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Kinetic Energy</a:t>
            </a:r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1371600" y="6096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Which energy type?</a:t>
            </a:r>
          </a:p>
          <a:p>
            <a:pPr>
              <a:spcBef>
                <a:spcPct val="20000"/>
              </a:spcBef>
            </a:pPr>
            <a:r>
              <a:rPr lang="en-US" sz="3200"/>
              <a:t>The release of stored energy</a:t>
            </a:r>
          </a:p>
        </p:txBody>
      </p:sp>
      <p:pic>
        <p:nvPicPr>
          <p:cNvPr id="97290" name="Picture 10" descr="MCj0304311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4800600"/>
            <a:ext cx="979488" cy="1657350"/>
          </a:xfrm>
          <a:prstGeom prst="rect">
            <a:avLst/>
          </a:prstGeom>
          <a:noFill/>
        </p:spPr>
      </p:pic>
      <p:sp>
        <p:nvSpPr>
          <p:cNvPr id="97291" name="Text Box 11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Continue</a:t>
            </a:r>
          </a:p>
        </p:txBody>
      </p:sp>
      <p:sp>
        <p:nvSpPr>
          <p:cNvPr id="97292" name="Text Box 12"/>
          <p:cNvSpPr txBox="1">
            <a:spLocks noChangeArrowheads="1"/>
          </p:cNvSpPr>
          <p:nvPr/>
        </p:nvSpPr>
        <p:spPr bwMode="auto">
          <a:xfrm>
            <a:off x="1524000" y="6096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Home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638800"/>
            <a:ext cx="1143000" cy="914400"/>
          </a:xfrm>
          <a:prstGeom prst="actionButtonHome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309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31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716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Potential Energy</a:t>
            </a:r>
          </a:p>
        </p:txBody>
      </p:sp>
      <p:sp>
        <p:nvSpPr>
          <p:cNvPr id="98311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244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Kinetic Energy</a:t>
            </a:r>
          </a:p>
        </p:txBody>
      </p:sp>
      <p:sp>
        <p:nvSpPr>
          <p:cNvPr id="98312" name="Rectangle 8"/>
          <p:cNvSpPr>
            <a:spLocks noChangeArrowheads="1"/>
          </p:cNvSpPr>
          <p:nvPr/>
        </p:nvSpPr>
        <p:spPr bwMode="auto">
          <a:xfrm>
            <a:off x="1371600" y="6096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Which energy type?</a:t>
            </a:r>
          </a:p>
          <a:p>
            <a:pPr>
              <a:spcBef>
                <a:spcPct val="20000"/>
              </a:spcBef>
            </a:pPr>
            <a:r>
              <a:rPr lang="en-US" sz="3200"/>
              <a:t>Energy of motion</a:t>
            </a:r>
          </a:p>
        </p:txBody>
      </p:sp>
      <p:pic>
        <p:nvPicPr>
          <p:cNvPr id="98313" name="Picture 9" descr="MCj0282178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5105400"/>
            <a:ext cx="819150" cy="942975"/>
          </a:xfrm>
          <a:prstGeom prst="rect">
            <a:avLst/>
          </a:prstGeom>
          <a:noFill/>
        </p:spPr>
      </p:pic>
      <p:sp>
        <p:nvSpPr>
          <p:cNvPr id="98314" name="Text Box 10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Continue</a:t>
            </a:r>
          </a:p>
        </p:txBody>
      </p:sp>
      <p:sp>
        <p:nvSpPr>
          <p:cNvPr id="98315" name="Text Box 11"/>
          <p:cNvSpPr txBox="1">
            <a:spLocks noChangeArrowheads="1"/>
          </p:cNvSpPr>
          <p:nvPr/>
        </p:nvSpPr>
        <p:spPr bwMode="auto">
          <a:xfrm>
            <a:off x="1524000" y="6096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Home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638800"/>
            <a:ext cx="1143000" cy="914400"/>
          </a:xfrm>
          <a:prstGeom prst="actionButtonHome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33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3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716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Potential Energy</a:t>
            </a:r>
          </a:p>
        </p:txBody>
      </p:sp>
      <p:sp>
        <p:nvSpPr>
          <p:cNvPr id="99335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244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Kinetic Energy</a:t>
            </a:r>
          </a:p>
        </p:txBody>
      </p:sp>
      <p:sp>
        <p:nvSpPr>
          <p:cNvPr id="99336" name="Rectangle 8"/>
          <p:cNvSpPr>
            <a:spLocks noChangeArrowheads="1"/>
          </p:cNvSpPr>
          <p:nvPr/>
        </p:nvSpPr>
        <p:spPr bwMode="auto">
          <a:xfrm>
            <a:off x="1371600" y="6096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Which energy type?</a:t>
            </a:r>
          </a:p>
          <a:p>
            <a:pPr>
              <a:spcBef>
                <a:spcPct val="20000"/>
              </a:spcBef>
            </a:pPr>
            <a:r>
              <a:rPr lang="en-US" sz="3200"/>
              <a:t>A dam holding back a river’s water</a:t>
            </a:r>
          </a:p>
        </p:txBody>
      </p:sp>
      <p:pic>
        <p:nvPicPr>
          <p:cNvPr id="99337" name="Picture 9" descr="MCj0231293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4953000"/>
            <a:ext cx="1873250" cy="1617663"/>
          </a:xfrm>
          <a:prstGeom prst="rect">
            <a:avLst/>
          </a:prstGeom>
          <a:noFill/>
        </p:spPr>
      </p:pic>
      <p:sp>
        <p:nvSpPr>
          <p:cNvPr id="99338" name="Text Box 10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Continue</a:t>
            </a:r>
          </a:p>
        </p:txBody>
      </p:sp>
      <p:sp>
        <p:nvSpPr>
          <p:cNvPr id="99339" name="Text Box 11"/>
          <p:cNvSpPr txBox="1">
            <a:spLocks noChangeArrowheads="1"/>
          </p:cNvSpPr>
          <p:nvPr/>
        </p:nvSpPr>
        <p:spPr bwMode="auto">
          <a:xfrm>
            <a:off x="1524000" y="6096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Home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638800"/>
            <a:ext cx="1143000" cy="914400"/>
          </a:xfrm>
          <a:prstGeom prst="actionButtonHome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8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716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Potential Energy</a:t>
            </a:r>
          </a:p>
        </p:txBody>
      </p:sp>
      <p:sp>
        <p:nvSpPr>
          <p:cNvPr id="100359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244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Kinetic Energy</a:t>
            </a:r>
          </a:p>
        </p:txBody>
      </p:sp>
      <p:sp>
        <p:nvSpPr>
          <p:cNvPr id="100360" name="Rectangle 8"/>
          <p:cNvSpPr>
            <a:spLocks noChangeArrowheads="1"/>
          </p:cNvSpPr>
          <p:nvPr/>
        </p:nvSpPr>
        <p:spPr bwMode="auto">
          <a:xfrm>
            <a:off x="1371600" y="6096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Which energy type?</a:t>
            </a:r>
          </a:p>
          <a:p>
            <a:pPr>
              <a:spcBef>
                <a:spcPct val="20000"/>
              </a:spcBef>
            </a:pPr>
            <a:r>
              <a:rPr lang="en-US" sz="3200"/>
              <a:t>A mousetrap set and ready to spring</a:t>
            </a:r>
          </a:p>
        </p:txBody>
      </p:sp>
      <p:pic>
        <p:nvPicPr>
          <p:cNvPr id="100361" name="Picture 9" descr="MCBS00249_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7600" y="5334000"/>
            <a:ext cx="1903413" cy="790575"/>
          </a:xfrm>
          <a:prstGeom prst="rect">
            <a:avLst/>
          </a:prstGeom>
          <a:noFill/>
        </p:spPr>
      </p:pic>
      <p:sp>
        <p:nvSpPr>
          <p:cNvPr id="100362" name="Text Box 10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Continue</a:t>
            </a:r>
          </a:p>
        </p:txBody>
      </p:sp>
      <p:sp>
        <p:nvSpPr>
          <p:cNvPr id="100363" name="Text Box 11"/>
          <p:cNvSpPr txBox="1">
            <a:spLocks noChangeArrowheads="1"/>
          </p:cNvSpPr>
          <p:nvPr/>
        </p:nvSpPr>
        <p:spPr bwMode="auto">
          <a:xfrm>
            <a:off x="1524000" y="6096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Home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2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solidFill>
                  <a:srgbClr val="008000"/>
                </a:solidFill>
              </a:rPr>
              <a:t>Super Job! You are correct!</a:t>
            </a:r>
          </a:p>
        </p:txBody>
      </p:sp>
      <p:sp>
        <p:nvSpPr>
          <p:cNvPr id="101384" name="AutoShape 8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1385" name="Picture 9" descr="MCj0407892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3505200"/>
            <a:ext cx="1701800" cy="1844675"/>
          </a:xfrm>
          <a:prstGeom prst="rect">
            <a:avLst/>
          </a:prstGeom>
          <a:noFill/>
        </p:spPr>
      </p:pic>
      <p:sp>
        <p:nvSpPr>
          <p:cNvPr id="101386" name="Text Box 10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Continue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2" name="AutoShape 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638800"/>
            <a:ext cx="1143000" cy="914400"/>
          </a:xfrm>
          <a:prstGeom prst="actionButtonHome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03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05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609600"/>
            <a:ext cx="6400800" cy="1752600"/>
          </a:xfrm>
        </p:spPr>
        <p:txBody>
          <a:bodyPr/>
          <a:lstStyle/>
          <a:p>
            <a:r>
              <a:rPr lang="en-US"/>
              <a:t>Which energy type?</a:t>
            </a:r>
          </a:p>
          <a:p>
            <a:r>
              <a:rPr lang="en-US"/>
              <a:t>An airplane circling in preparation for a landing</a:t>
            </a:r>
          </a:p>
        </p:txBody>
      </p:sp>
      <p:sp>
        <p:nvSpPr>
          <p:cNvPr id="80906" name="AutoShape 1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716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dirty="0">
                <a:solidFill>
                  <a:schemeClr val="accent1"/>
                </a:solidFill>
              </a:rPr>
              <a:t>Potential Energy</a:t>
            </a:r>
          </a:p>
        </p:txBody>
      </p:sp>
      <p:sp>
        <p:nvSpPr>
          <p:cNvPr id="80907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244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Kinetic Energy</a:t>
            </a:r>
          </a:p>
        </p:txBody>
      </p:sp>
      <p:pic>
        <p:nvPicPr>
          <p:cNvPr id="80908" name="Picture 12" descr="MCj0397993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5181600"/>
            <a:ext cx="1057275" cy="1057275"/>
          </a:xfrm>
          <a:prstGeom prst="rect">
            <a:avLst/>
          </a:prstGeom>
          <a:noFill/>
        </p:spPr>
      </p:pic>
      <p:sp>
        <p:nvSpPr>
          <p:cNvPr id="80909" name="Text Box 13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Continue</a:t>
            </a:r>
          </a:p>
        </p:txBody>
      </p:sp>
      <p:sp>
        <p:nvSpPr>
          <p:cNvPr id="80910" name="Text Box 14"/>
          <p:cNvSpPr txBox="1">
            <a:spLocks noChangeArrowheads="1"/>
          </p:cNvSpPr>
          <p:nvPr/>
        </p:nvSpPr>
        <p:spPr bwMode="auto">
          <a:xfrm>
            <a:off x="1524000" y="6096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Home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Oops! Try it again!</a:t>
            </a:r>
            <a:r>
              <a:rPr lang="en-US"/>
              <a:t> </a:t>
            </a:r>
          </a:p>
        </p:txBody>
      </p:sp>
      <p:sp>
        <p:nvSpPr>
          <p:cNvPr id="102406" name="AutoShape 6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2407" name="Picture 7" descr="MCj030433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3429000"/>
            <a:ext cx="1128713" cy="1801813"/>
          </a:xfrm>
          <a:prstGeom prst="rect">
            <a:avLst/>
          </a:prstGeom>
          <a:noFill/>
        </p:spPr>
      </p:pic>
      <p:sp>
        <p:nvSpPr>
          <p:cNvPr id="102408" name="Text Box 8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Go Back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638800"/>
            <a:ext cx="1143000" cy="914400"/>
          </a:xfrm>
          <a:prstGeom prst="actionButtonHome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477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47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716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Potential Energy</a:t>
            </a:r>
          </a:p>
        </p:txBody>
      </p:sp>
      <p:sp>
        <p:nvSpPr>
          <p:cNvPr id="105479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244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Kinetic Energy</a:t>
            </a:r>
          </a:p>
        </p:txBody>
      </p:sp>
      <p:sp>
        <p:nvSpPr>
          <p:cNvPr id="105480" name="Rectangle 8"/>
          <p:cNvSpPr>
            <a:spLocks noChangeArrowheads="1"/>
          </p:cNvSpPr>
          <p:nvPr/>
        </p:nvSpPr>
        <p:spPr bwMode="auto">
          <a:xfrm>
            <a:off x="1371600" y="6096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Which energy type?</a:t>
            </a:r>
          </a:p>
          <a:p>
            <a:pPr>
              <a:spcBef>
                <a:spcPct val="20000"/>
              </a:spcBef>
            </a:pPr>
            <a:r>
              <a:rPr lang="en-US" sz="3200"/>
              <a:t>A basketball flying toward the basket</a:t>
            </a:r>
          </a:p>
        </p:txBody>
      </p:sp>
      <p:pic>
        <p:nvPicPr>
          <p:cNvPr id="105481" name="Picture 9" descr="MCj0238012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4868863"/>
            <a:ext cx="1676400" cy="1468437"/>
          </a:xfrm>
          <a:prstGeom prst="rect">
            <a:avLst/>
          </a:prstGeom>
          <a:noFill/>
        </p:spPr>
      </p:pic>
      <p:sp>
        <p:nvSpPr>
          <p:cNvPr id="105482" name="Text Box 10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Continue</a:t>
            </a:r>
          </a:p>
        </p:txBody>
      </p:sp>
      <p:sp>
        <p:nvSpPr>
          <p:cNvPr id="105483" name="Text Box 11"/>
          <p:cNvSpPr txBox="1">
            <a:spLocks noChangeArrowheads="1"/>
          </p:cNvSpPr>
          <p:nvPr/>
        </p:nvSpPr>
        <p:spPr bwMode="auto">
          <a:xfrm>
            <a:off x="1524000" y="6096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Home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638800"/>
            <a:ext cx="1143000" cy="914400"/>
          </a:xfrm>
          <a:prstGeom prst="actionButtonHome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501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50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716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Potential Energy</a:t>
            </a:r>
          </a:p>
        </p:txBody>
      </p:sp>
      <p:sp>
        <p:nvSpPr>
          <p:cNvPr id="106503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244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Kinetic Energy</a:t>
            </a:r>
          </a:p>
        </p:txBody>
      </p:sp>
      <p:sp>
        <p:nvSpPr>
          <p:cNvPr id="106504" name="Rectangle 8"/>
          <p:cNvSpPr>
            <a:spLocks noChangeArrowheads="1"/>
          </p:cNvSpPr>
          <p:nvPr/>
        </p:nvSpPr>
        <p:spPr bwMode="auto">
          <a:xfrm>
            <a:off x="1371600" y="6096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Which energy type?</a:t>
            </a:r>
          </a:p>
          <a:p>
            <a:pPr>
              <a:spcBef>
                <a:spcPct val="20000"/>
              </a:spcBef>
            </a:pPr>
            <a:r>
              <a:rPr lang="en-US" sz="3200"/>
              <a:t>A sled released at the top of a snowy hill</a:t>
            </a:r>
          </a:p>
        </p:txBody>
      </p:sp>
      <p:pic>
        <p:nvPicPr>
          <p:cNvPr id="106505" name="Picture 9" descr="MCj0231581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4953000"/>
            <a:ext cx="1612900" cy="1509713"/>
          </a:xfrm>
          <a:prstGeom prst="rect">
            <a:avLst/>
          </a:prstGeom>
          <a:noFill/>
        </p:spPr>
      </p:pic>
      <p:sp>
        <p:nvSpPr>
          <p:cNvPr id="106506" name="Text Box 10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Continue</a:t>
            </a:r>
          </a:p>
        </p:txBody>
      </p:sp>
      <p:sp>
        <p:nvSpPr>
          <p:cNvPr id="106507" name="Text Box 11"/>
          <p:cNvSpPr txBox="1">
            <a:spLocks noChangeArrowheads="1"/>
          </p:cNvSpPr>
          <p:nvPr/>
        </p:nvSpPr>
        <p:spPr bwMode="auto">
          <a:xfrm>
            <a:off x="1524000" y="6096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Home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5" name="Picture 5" descr="MMj03652710000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4114800"/>
            <a:ext cx="1487488" cy="1752600"/>
          </a:xfrm>
          <a:prstGeom prst="rect">
            <a:avLst/>
          </a:prstGeom>
          <a:noFill/>
        </p:spPr>
      </p:pic>
      <p:sp>
        <p:nvSpPr>
          <p:cNvPr id="107526" name="Text Box 6"/>
          <p:cNvSpPr txBox="1">
            <a:spLocks noChangeArrowheads="1"/>
          </p:cNvSpPr>
          <p:nvPr/>
        </p:nvSpPr>
        <p:spPr bwMode="auto">
          <a:xfrm>
            <a:off x="609600" y="1905000"/>
            <a:ext cx="61722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hlink"/>
                </a:solidFill>
              </a:rPr>
              <a:t>Congratulations! You have reached the end of your energy journey. Job well done!</a:t>
            </a:r>
          </a:p>
        </p:txBody>
      </p:sp>
      <p:sp>
        <p:nvSpPr>
          <p:cNvPr id="107527" name="AutoShape 7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7528" name="Text Box 8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The End</a:t>
            </a:r>
          </a:p>
        </p:txBody>
      </p:sp>
      <p:sp>
        <p:nvSpPr>
          <p:cNvPr id="107530" name="Text Box 10"/>
          <p:cNvSpPr txBox="1">
            <a:spLocks noChangeArrowheads="1"/>
          </p:cNvSpPr>
          <p:nvPr/>
        </p:nvSpPr>
        <p:spPr bwMode="auto">
          <a:xfrm>
            <a:off x="0" y="6096000"/>
            <a:ext cx="320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07531" name="Text Box 11"/>
          <p:cNvSpPr txBox="1">
            <a:spLocks noChangeArrowheads="1"/>
          </p:cNvSpPr>
          <p:nvPr/>
        </p:nvSpPr>
        <p:spPr bwMode="auto">
          <a:xfrm>
            <a:off x="0" y="228600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All clipart courtesy of Microsoft Clipart Gallery. www.microsoft.com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638800"/>
            <a:ext cx="1143000" cy="914400"/>
          </a:xfrm>
          <a:prstGeom prst="actionButtonHome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997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99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716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Potential Energy</a:t>
            </a:r>
          </a:p>
        </p:txBody>
      </p:sp>
      <p:sp>
        <p:nvSpPr>
          <p:cNvPr id="84999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244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Kinetic Energy</a:t>
            </a:r>
          </a:p>
        </p:txBody>
      </p:sp>
      <p:sp>
        <p:nvSpPr>
          <p:cNvPr id="85000" name="Rectangle 8"/>
          <p:cNvSpPr>
            <a:spLocks noChangeArrowheads="1"/>
          </p:cNvSpPr>
          <p:nvPr/>
        </p:nvSpPr>
        <p:spPr bwMode="auto">
          <a:xfrm>
            <a:off x="1371600" y="6096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Which energy type?</a:t>
            </a:r>
          </a:p>
          <a:p>
            <a:pPr>
              <a:spcBef>
                <a:spcPct val="20000"/>
              </a:spcBef>
            </a:pPr>
            <a:r>
              <a:rPr lang="en-US" sz="3200"/>
              <a:t>A pile of coal that will be used for fuel</a:t>
            </a:r>
          </a:p>
        </p:txBody>
      </p:sp>
      <p:pic>
        <p:nvPicPr>
          <p:cNvPr id="85001" name="Picture 9" descr="MCIN00480_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5191125"/>
            <a:ext cx="1219200" cy="1196975"/>
          </a:xfrm>
          <a:prstGeom prst="rect">
            <a:avLst/>
          </a:prstGeom>
          <a:noFill/>
        </p:spPr>
      </p:pic>
      <p:sp>
        <p:nvSpPr>
          <p:cNvPr id="85002" name="Text Box 10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Continue</a:t>
            </a:r>
          </a:p>
        </p:txBody>
      </p:sp>
      <p:sp>
        <p:nvSpPr>
          <p:cNvPr id="85003" name="Text Box 11"/>
          <p:cNvSpPr txBox="1">
            <a:spLocks noChangeArrowheads="1"/>
          </p:cNvSpPr>
          <p:nvPr/>
        </p:nvSpPr>
        <p:spPr bwMode="auto">
          <a:xfrm>
            <a:off x="1524000" y="6096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Home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638800"/>
            <a:ext cx="1143000" cy="914400"/>
          </a:xfrm>
          <a:prstGeom prst="actionButtonHome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021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02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716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Potential Energy</a:t>
            </a:r>
          </a:p>
        </p:txBody>
      </p:sp>
      <p:sp>
        <p:nvSpPr>
          <p:cNvPr id="86023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244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Kinetic Energy</a:t>
            </a:r>
          </a:p>
        </p:txBody>
      </p:sp>
      <p:sp>
        <p:nvSpPr>
          <p:cNvPr id="86024" name="Rectangle 8"/>
          <p:cNvSpPr>
            <a:spLocks noChangeArrowheads="1"/>
          </p:cNvSpPr>
          <p:nvPr/>
        </p:nvSpPr>
        <p:spPr bwMode="auto">
          <a:xfrm>
            <a:off x="1371600" y="6096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Which energy type?</a:t>
            </a:r>
          </a:p>
          <a:p>
            <a:pPr>
              <a:spcBef>
                <a:spcPct val="20000"/>
              </a:spcBef>
            </a:pPr>
            <a:r>
              <a:rPr lang="en-US" sz="3200"/>
              <a:t>A flag blowing in the wind</a:t>
            </a:r>
          </a:p>
        </p:txBody>
      </p:sp>
      <p:pic>
        <p:nvPicPr>
          <p:cNvPr id="86026" name="Picture 10" descr="MCj0250447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5105400"/>
            <a:ext cx="1447800" cy="1433513"/>
          </a:xfrm>
          <a:prstGeom prst="rect">
            <a:avLst/>
          </a:prstGeom>
          <a:noFill/>
        </p:spPr>
      </p:pic>
      <p:sp>
        <p:nvSpPr>
          <p:cNvPr id="86027" name="Text Box 11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Continue</a:t>
            </a:r>
          </a:p>
        </p:txBody>
      </p:sp>
      <p:sp>
        <p:nvSpPr>
          <p:cNvPr id="86028" name="Text Box 12"/>
          <p:cNvSpPr txBox="1">
            <a:spLocks noChangeArrowheads="1"/>
          </p:cNvSpPr>
          <p:nvPr/>
        </p:nvSpPr>
        <p:spPr bwMode="auto">
          <a:xfrm>
            <a:off x="1524000" y="6096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Home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638800"/>
            <a:ext cx="1143000" cy="914400"/>
          </a:xfrm>
          <a:prstGeom prst="actionButtonHome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45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46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716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Potential Energy</a:t>
            </a:r>
          </a:p>
        </p:txBody>
      </p:sp>
      <p:sp>
        <p:nvSpPr>
          <p:cNvPr id="87047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244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Kinetic Energy</a:t>
            </a:r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1371600" y="6096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Which energy type?</a:t>
            </a:r>
          </a:p>
          <a:p>
            <a:pPr>
              <a:spcBef>
                <a:spcPct val="20000"/>
              </a:spcBef>
            </a:pPr>
            <a:r>
              <a:rPr lang="en-US" sz="3200"/>
              <a:t>A hatbox stored on the top shelf of a closet</a:t>
            </a:r>
          </a:p>
        </p:txBody>
      </p:sp>
      <p:pic>
        <p:nvPicPr>
          <p:cNvPr id="87049" name="Picture 9" descr="MCj0127642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4876800"/>
            <a:ext cx="1649413" cy="1350963"/>
          </a:xfrm>
          <a:prstGeom prst="rect">
            <a:avLst/>
          </a:prstGeom>
          <a:noFill/>
        </p:spPr>
      </p:pic>
      <p:sp>
        <p:nvSpPr>
          <p:cNvPr id="87050" name="Text Box 10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Continue</a:t>
            </a:r>
          </a:p>
        </p:txBody>
      </p:sp>
      <p:sp>
        <p:nvSpPr>
          <p:cNvPr id="87051" name="Text Box 11"/>
          <p:cNvSpPr txBox="1">
            <a:spLocks noChangeArrowheads="1"/>
          </p:cNvSpPr>
          <p:nvPr/>
        </p:nvSpPr>
        <p:spPr bwMode="auto">
          <a:xfrm>
            <a:off x="1524000" y="6096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Home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638800"/>
            <a:ext cx="1143000" cy="914400"/>
          </a:xfrm>
          <a:prstGeom prst="actionButtonHome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69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7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716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Potential Energy</a:t>
            </a:r>
          </a:p>
        </p:txBody>
      </p:sp>
      <p:sp>
        <p:nvSpPr>
          <p:cNvPr id="88071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244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Kinetic Energy</a:t>
            </a:r>
          </a:p>
        </p:txBody>
      </p:sp>
      <p:sp>
        <p:nvSpPr>
          <p:cNvPr id="88072" name="Rectangle 8"/>
          <p:cNvSpPr>
            <a:spLocks noChangeArrowheads="1"/>
          </p:cNvSpPr>
          <p:nvPr/>
        </p:nvSpPr>
        <p:spPr bwMode="auto">
          <a:xfrm>
            <a:off x="1371600" y="6096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Which energy type?</a:t>
            </a:r>
          </a:p>
          <a:p>
            <a:pPr>
              <a:spcBef>
                <a:spcPct val="20000"/>
              </a:spcBef>
            </a:pPr>
            <a:r>
              <a:rPr lang="en-US" sz="3200"/>
              <a:t>An unlit firecracker</a:t>
            </a:r>
          </a:p>
        </p:txBody>
      </p:sp>
      <p:pic>
        <p:nvPicPr>
          <p:cNvPr id="88073" name="Picture 9" descr="MCj0245487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5029200"/>
            <a:ext cx="1066800" cy="1198563"/>
          </a:xfrm>
          <a:prstGeom prst="rect">
            <a:avLst/>
          </a:prstGeom>
          <a:noFill/>
        </p:spPr>
      </p:pic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Continue</a:t>
            </a:r>
          </a:p>
        </p:txBody>
      </p:sp>
      <p:sp>
        <p:nvSpPr>
          <p:cNvPr id="88075" name="Text Box 11"/>
          <p:cNvSpPr txBox="1">
            <a:spLocks noChangeArrowheads="1"/>
          </p:cNvSpPr>
          <p:nvPr/>
        </p:nvSpPr>
        <p:spPr bwMode="auto">
          <a:xfrm>
            <a:off x="1524000" y="6096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Home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638800"/>
            <a:ext cx="1143000" cy="914400"/>
          </a:xfrm>
          <a:prstGeom prst="actionButtonHome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093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09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716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Potential Energy</a:t>
            </a:r>
          </a:p>
        </p:txBody>
      </p:sp>
      <p:sp>
        <p:nvSpPr>
          <p:cNvPr id="89095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244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Kinetic Energy</a:t>
            </a:r>
          </a:p>
        </p:txBody>
      </p:sp>
      <p:sp>
        <p:nvSpPr>
          <p:cNvPr id="89096" name="Rectangle 8"/>
          <p:cNvSpPr>
            <a:spLocks noChangeArrowheads="1"/>
          </p:cNvSpPr>
          <p:nvPr/>
        </p:nvSpPr>
        <p:spPr bwMode="auto">
          <a:xfrm>
            <a:off x="1371600" y="6096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Which energy type?</a:t>
            </a:r>
          </a:p>
          <a:p>
            <a:pPr>
              <a:spcBef>
                <a:spcPct val="20000"/>
              </a:spcBef>
            </a:pPr>
            <a:r>
              <a:rPr lang="en-US" sz="3200"/>
              <a:t>A hammer held above a nail</a:t>
            </a:r>
          </a:p>
          <a:p>
            <a:pPr>
              <a:spcBef>
                <a:spcPct val="20000"/>
              </a:spcBef>
            </a:pPr>
            <a:endParaRPr lang="en-US" sz="3200"/>
          </a:p>
        </p:txBody>
      </p:sp>
      <p:pic>
        <p:nvPicPr>
          <p:cNvPr id="89097" name="Picture 9" descr="MCj0286875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4953000"/>
            <a:ext cx="1816100" cy="1395413"/>
          </a:xfrm>
          <a:prstGeom prst="rect">
            <a:avLst/>
          </a:prstGeom>
          <a:noFill/>
        </p:spPr>
      </p:pic>
      <p:sp>
        <p:nvSpPr>
          <p:cNvPr id="89098" name="Text Box 10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Continue</a:t>
            </a:r>
          </a:p>
        </p:txBody>
      </p:sp>
      <p:sp>
        <p:nvSpPr>
          <p:cNvPr id="89099" name="Text Box 11"/>
          <p:cNvSpPr txBox="1">
            <a:spLocks noChangeArrowheads="1"/>
          </p:cNvSpPr>
          <p:nvPr/>
        </p:nvSpPr>
        <p:spPr bwMode="auto">
          <a:xfrm>
            <a:off x="1524000" y="6096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Home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638800"/>
            <a:ext cx="1143000" cy="914400"/>
          </a:xfrm>
          <a:prstGeom prst="actionButtonHome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17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1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716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Potential Energy</a:t>
            </a:r>
          </a:p>
        </p:txBody>
      </p:sp>
      <p:sp>
        <p:nvSpPr>
          <p:cNvPr id="90119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244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Kinetic Energy</a:t>
            </a:r>
          </a:p>
        </p:txBody>
      </p:sp>
      <p:sp>
        <p:nvSpPr>
          <p:cNvPr id="90120" name="Rectangle 8"/>
          <p:cNvSpPr>
            <a:spLocks noChangeArrowheads="1"/>
          </p:cNvSpPr>
          <p:nvPr/>
        </p:nvSpPr>
        <p:spPr bwMode="auto">
          <a:xfrm>
            <a:off x="1371600" y="6096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Which energy type?</a:t>
            </a:r>
          </a:p>
          <a:p>
            <a:pPr>
              <a:spcBef>
                <a:spcPct val="20000"/>
              </a:spcBef>
            </a:pPr>
            <a:r>
              <a:rPr lang="en-US" sz="3200"/>
              <a:t>A marble rolling down the aisle of your science classroom</a:t>
            </a:r>
          </a:p>
        </p:txBody>
      </p:sp>
      <p:pic>
        <p:nvPicPr>
          <p:cNvPr id="90121" name="Picture 9" descr="MCj0244095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4953000"/>
            <a:ext cx="1185863" cy="1474788"/>
          </a:xfrm>
          <a:prstGeom prst="rect">
            <a:avLst/>
          </a:prstGeom>
          <a:noFill/>
        </p:spPr>
      </p:pic>
      <p:sp>
        <p:nvSpPr>
          <p:cNvPr id="90122" name="Text Box 10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Continue</a:t>
            </a:r>
          </a:p>
        </p:txBody>
      </p:sp>
      <p:sp>
        <p:nvSpPr>
          <p:cNvPr id="90123" name="Text Box 11"/>
          <p:cNvSpPr txBox="1">
            <a:spLocks noChangeArrowheads="1"/>
          </p:cNvSpPr>
          <p:nvPr/>
        </p:nvSpPr>
        <p:spPr bwMode="auto">
          <a:xfrm>
            <a:off x="1524000" y="6096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Home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638800"/>
            <a:ext cx="1143000" cy="914400"/>
          </a:xfrm>
          <a:prstGeom prst="actionButtonHome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1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0" y="5638800"/>
            <a:ext cx="1143000" cy="914400"/>
          </a:xfrm>
          <a:prstGeom prst="actionButtonForwardNex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716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Potential Energy</a:t>
            </a:r>
          </a:p>
        </p:txBody>
      </p:sp>
      <p:sp>
        <p:nvSpPr>
          <p:cNvPr id="91143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24400" y="3352800"/>
            <a:ext cx="3124200" cy="1447800"/>
          </a:xfrm>
          <a:prstGeom prst="actionButtonBlank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accent1"/>
                </a:solidFill>
              </a:rPr>
              <a:t>Kinetic Energy</a:t>
            </a:r>
          </a:p>
        </p:txBody>
      </p:sp>
      <p:sp>
        <p:nvSpPr>
          <p:cNvPr id="91144" name="Rectangle 8"/>
          <p:cNvSpPr>
            <a:spLocks noChangeArrowheads="1"/>
          </p:cNvSpPr>
          <p:nvPr/>
        </p:nvSpPr>
        <p:spPr bwMode="auto">
          <a:xfrm>
            <a:off x="1371600" y="6096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Which energy type?</a:t>
            </a:r>
          </a:p>
          <a:p>
            <a:pPr>
              <a:spcBef>
                <a:spcPct val="20000"/>
              </a:spcBef>
            </a:pPr>
            <a:r>
              <a:rPr lang="en-US" sz="3200"/>
              <a:t>A new car battery</a:t>
            </a:r>
          </a:p>
        </p:txBody>
      </p:sp>
      <p:pic>
        <p:nvPicPr>
          <p:cNvPr id="91145" name="Picture 9" descr="MCIN00589_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4876800"/>
            <a:ext cx="1339850" cy="1581150"/>
          </a:xfrm>
          <a:prstGeom prst="rect">
            <a:avLst/>
          </a:prstGeom>
          <a:noFill/>
        </p:spPr>
      </p:pic>
      <p:sp>
        <p:nvSpPr>
          <p:cNvPr id="91146" name="Text Box 10"/>
          <p:cNvSpPr txBox="1">
            <a:spLocks noChangeArrowheads="1"/>
          </p:cNvSpPr>
          <p:nvPr/>
        </p:nvSpPr>
        <p:spPr bwMode="auto">
          <a:xfrm>
            <a:off x="6096000" y="6096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Continue</a:t>
            </a:r>
          </a:p>
        </p:txBody>
      </p:sp>
      <p:sp>
        <p:nvSpPr>
          <p:cNvPr id="91147" name="Text Box 11"/>
          <p:cNvSpPr txBox="1">
            <a:spLocks noChangeArrowheads="1"/>
          </p:cNvSpPr>
          <p:nvPr/>
        </p:nvSpPr>
        <p:spPr bwMode="auto">
          <a:xfrm>
            <a:off x="1524000" y="6096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Home</a:t>
            </a:r>
          </a:p>
        </p:txBody>
      </p:sp>
    </p:spTree>
  </p:cSld>
  <p:clrMapOvr>
    <a:masterClrMapping/>
  </p:clrMapOvr>
  <p:transition spd="slow" advClick="0">
    <p:fad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</TotalTime>
  <Words>372</Words>
  <Application>Microsoft Office PowerPoint</Application>
  <PresentationFormat>On-screen Show (4:3)</PresentationFormat>
  <Paragraphs>124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Tahoma</vt:lpstr>
      <vt:lpstr>Default Design</vt:lpstr>
      <vt:lpstr>Potential or Kinetic Energy:  Do You Know the Difference?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Super Job! You are correct!</vt:lpstr>
      <vt:lpstr>Oops! Try it again! </vt:lpstr>
      <vt:lpstr>Slide 21</vt:lpstr>
      <vt:lpstr>Slide 22</vt:lpstr>
      <vt:lpstr>Slide 23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Potential or Kinetic Energy:  Do You Know the Difference?</dc:title>
  <dc:creator>ERIN</dc:creator>
  <cp:lastModifiedBy>lmk</cp:lastModifiedBy>
  <cp:revision>4</cp:revision>
  <cp:lastPrinted>1601-01-01T00:00:00Z</cp:lastPrinted>
  <dcterms:created xsi:type="dcterms:W3CDTF">2005-08-12T20:46:15Z</dcterms:created>
  <dcterms:modified xsi:type="dcterms:W3CDTF">2011-11-08T18:26:33Z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